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2"/>
  </p:handoutMasterIdLst>
  <p:sldIdLst>
    <p:sldId id="256" r:id="rId2"/>
    <p:sldId id="286" r:id="rId3"/>
    <p:sldId id="277" r:id="rId4"/>
    <p:sldId id="287" r:id="rId5"/>
    <p:sldId id="280" r:id="rId6"/>
    <p:sldId id="263" r:id="rId7"/>
    <p:sldId id="260" r:id="rId8"/>
    <p:sldId id="281" r:id="rId9"/>
    <p:sldId id="288" r:id="rId10"/>
    <p:sldId id="283" r:id="rId11"/>
  </p:sldIdLst>
  <p:sldSz cx="12192000" cy="6858000"/>
  <p:notesSz cx="6858000" cy="9144000"/>
  <p:embeddedFontLst>
    <p:embeddedFont>
      <p:font typeface="Arial Rounded MT Bold" panose="020F0704030504030204" pitchFamily="34"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90" d="100"/>
          <a:sy n="90" d="100"/>
        </p:scale>
        <p:origin x="1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AEE37-7E84-4549-8B3F-11D06A8BA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F18676-E6BB-4DAA-8FD8-57A7BAA1E2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BB7EF4-72B2-49C1-AC0E-591A9C6B5D7F}" type="datetimeFigureOut">
              <a:rPr lang="en-GB" smtClean="0"/>
              <a:t>27/10/2017</a:t>
            </a:fld>
            <a:endParaRPr lang="en-GB"/>
          </a:p>
        </p:txBody>
      </p:sp>
      <p:sp>
        <p:nvSpPr>
          <p:cNvPr id="4" name="Footer Placeholder 3">
            <a:extLst>
              <a:ext uri="{FF2B5EF4-FFF2-40B4-BE49-F238E27FC236}">
                <a16:creationId xmlns:a16="http://schemas.microsoft.com/office/drawing/2014/main" id="{680D5874-8903-4AF5-AAD2-6567B4B7C6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6F4270-E9E8-4482-8517-F2F7BF6D48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08C133-2ED1-44AF-A1BD-83B862631462}" type="slidenum">
              <a:rPr lang="en-GB" smtClean="0"/>
              <a:t>‹#›</a:t>
            </a:fld>
            <a:endParaRPr lang="en-GB"/>
          </a:p>
        </p:txBody>
      </p:sp>
    </p:spTree>
    <p:extLst>
      <p:ext uri="{BB962C8B-B14F-4D97-AF65-F5344CB8AC3E}">
        <p14:creationId xmlns:p14="http://schemas.microsoft.com/office/powerpoint/2010/main" val="1426962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F55760-6CBC-4F82-B63D-34EBFA9D8F60}"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96497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F55760-6CBC-4F82-B63D-34EBFA9D8F60}"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127113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F55760-6CBC-4F82-B63D-34EBFA9D8F60}"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349023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F55760-6CBC-4F82-B63D-34EBFA9D8F60}"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298077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55760-6CBC-4F82-B63D-34EBFA9D8F60}"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31591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F55760-6CBC-4F82-B63D-34EBFA9D8F60}"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235623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F55760-6CBC-4F82-B63D-34EBFA9D8F60}" type="datetimeFigureOut">
              <a:rPr lang="en-GB" smtClean="0"/>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389420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F55760-6CBC-4F82-B63D-34EBFA9D8F60}" type="datetimeFigureOut">
              <a:rPr lang="en-GB" smtClean="0"/>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421198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55760-6CBC-4F82-B63D-34EBFA9D8F60}" type="datetimeFigureOut">
              <a:rPr lang="en-GB" smtClean="0"/>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419907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55760-6CBC-4F82-B63D-34EBFA9D8F60}"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348975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55760-6CBC-4F82-B63D-34EBFA9D8F60}"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219DD-B527-4631-8BFE-F09787A2A9D9}" type="slidenum">
              <a:rPr lang="en-GB" smtClean="0"/>
              <a:t>‹#›</a:t>
            </a:fld>
            <a:endParaRPr lang="en-GB"/>
          </a:p>
        </p:txBody>
      </p:sp>
    </p:spTree>
    <p:extLst>
      <p:ext uri="{BB962C8B-B14F-4D97-AF65-F5344CB8AC3E}">
        <p14:creationId xmlns:p14="http://schemas.microsoft.com/office/powerpoint/2010/main" val="29794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55760-6CBC-4F82-B63D-34EBFA9D8F60}" type="datetimeFigureOut">
              <a:rPr lang="en-GB" smtClean="0"/>
              <a:t>27/10/2017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219DD-B527-4631-8BFE-F09787A2A9D9}" type="slidenum">
              <a:rPr lang="en-GB" smtClean="0"/>
              <a:t>‹#›</a:t>
            </a:fld>
            <a:endParaRPr lang="en-GB"/>
          </a:p>
        </p:txBody>
      </p:sp>
    </p:spTree>
    <p:extLst>
      <p:ext uri="{BB962C8B-B14F-4D97-AF65-F5344CB8AC3E}">
        <p14:creationId xmlns:p14="http://schemas.microsoft.com/office/powerpoint/2010/main" val="249582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gender-pay-gap.service.gov.uk/Viewing/search-result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4295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314"/>
            <a:ext cx="3311387" cy="3187365"/>
          </a:xfrm>
          <a:prstGeom prst="rect">
            <a:avLst/>
          </a:prstGeom>
        </p:spPr>
      </p:pic>
      <p:sp>
        <p:nvSpPr>
          <p:cNvPr id="7" name="TextBox 6"/>
          <p:cNvSpPr txBox="1"/>
          <p:nvPr/>
        </p:nvSpPr>
        <p:spPr>
          <a:xfrm>
            <a:off x="543339" y="5592795"/>
            <a:ext cx="11463131" cy="954107"/>
          </a:xfrm>
          <a:prstGeom prst="rect">
            <a:avLst/>
          </a:prstGeom>
          <a:noFill/>
        </p:spPr>
        <p:txBody>
          <a:bodyPr wrap="square" rtlCol="0">
            <a:spAutoFit/>
          </a:bodyPr>
          <a:lstStyle/>
          <a:p>
            <a:r>
              <a:rPr lang="en-GB" sz="2800" dirty="0">
                <a:latin typeface="Arial Rounded MT Bold" panose="020F0704030504030204" pitchFamily="34" charset="0"/>
              </a:rPr>
              <a:t>Gender Pay Gap Reporting – </a:t>
            </a:r>
            <a:r>
              <a:rPr lang="en-GB" sz="2800" dirty="0" err="1">
                <a:latin typeface="Arial Rounded MT Bold" panose="020F0704030504030204" pitchFamily="34" charset="0"/>
              </a:rPr>
              <a:t>Acas</a:t>
            </a:r>
            <a:r>
              <a:rPr lang="en-GB" sz="2800" dirty="0">
                <a:latin typeface="Arial Rounded MT Bold" panose="020F0704030504030204" pitchFamily="34" charset="0"/>
              </a:rPr>
              <a:t> Guidance</a:t>
            </a:r>
          </a:p>
          <a:p>
            <a:r>
              <a:rPr lang="en-GB" sz="2800" dirty="0">
                <a:latin typeface="Arial Rounded MT Bold" panose="020F0704030504030204" pitchFamily="34" charset="0"/>
              </a:rPr>
              <a:t>Dr LJB Hayes, Cardiff School of Law and Politics, 18</a:t>
            </a:r>
            <a:r>
              <a:rPr lang="en-GB" sz="2800" baseline="30000" dirty="0">
                <a:latin typeface="Arial Rounded MT Bold" panose="020F0704030504030204" pitchFamily="34" charset="0"/>
              </a:rPr>
              <a:t>th</a:t>
            </a:r>
            <a:r>
              <a:rPr lang="en-GB" sz="2800" dirty="0">
                <a:latin typeface="Arial Rounded MT Bold" panose="020F0704030504030204" pitchFamily="34" charset="0"/>
              </a:rPr>
              <a:t> Oct 2017</a:t>
            </a:r>
          </a:p>
        </p:txBody>
      </p:sp>
    </p:spTree>
    <p:extLst>
      <p:ext uri="{BB962C8B-B14F-4D97-AF65-F5344CB8AC3E}">
        <p14:creationId xmlns:p14="http://schemas.microsoft.com/office/powerpoint/2010/main" val="10848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Rounded MT Bold" panose="020F0704030504030204" pitchFamily="34" charset="0"/>
              </a:rPr>
              <a:t>What is the point?</a:t>
            </a:r>
          </a:p>
        </p:txBody>
      </p:sp>
      <p:sp>
        <p:nvSpPr>
          <p:cNvPr id="3" name="Content Placeholder 2"/>
          <p:cNvSpPr>
            <a:spLocks noGrp="1"/>
          </p:cNvSpPr>
          <p:nvPr>
            <p:ph sz="half" idx="1"/>
          </p:nvPr>
        </p:nvSpPr>
        <p:spPr>
          <a:xfrm>
            <a:off x="925551" y="1775328"/>
            <a:ext cx="10858944" cy="5082671"/>
          </a:xfrm>
        </p:spPr>
        <p:txBody>
          <a:bodyPr>
            <a:normAutofit/>
          </a:bodyPr>
          <a:lstStyle/>
          <a:p>
            <a:pPr>
              <a:buFont typeface="Wingdings" panose="05000000000000000000" pitchFamily="2" charset="2"/>
              <a:buChar char="Ø"/>
            </a:pPr>
            <a:r>
              <a:rPr lang="en-GB" sz="3600" dirty="0">
                <a:latin typeface="Arial Rounded MT Bold" panose="020F0704030504030204" pitchFamily="34" charset="0"/>
              </a:rPr>
              <a:t>How will this information be used by employers to shape pay awards and policies?</a:t>
            </a:r>
          </a:p>
          <a:p>
            <a:pPr>
              <a:buFont typeface="Wingdings" panose="05000000000000000000" pitchFamily="2" charset="2"/>
              <a:buChar char="Ø"/>
            </a:pPr>
            <a:r>
              <a:rPr lang="en-GB" sz="3600" dirty="0">
                <a:latin typeface="Arial Rounded MT Bold" panose="020F0704030504030204" pitchFamily="34" charset="0"/>
              </a:rPr>
              <a:t>How will it inform workers’ understandings of the organisations they work within?</a:t>
            </a:r>
          </a:p>
          <a:p>
            <a:pPr>
              <a:buFont typeface="Wingdings" panose="05000000000000000000" pitchFamily="2" charset="2"/>
              <a:buChar char="Ø"/>
            </a:pPr>
            <a:r>
              <a:rPr lang="en-GB" sz="3600" dirty="0">
                <a:latin typeface="Arial Rounded MT Bold" panose="020F0704030504030204" pitchFamily="34" charset="0"/>
              </a:rPr>
              <a:t>How much interest will the press and public pay to earnings inequality by gender?</a:t>
            </a:r>
          </a:p>
          <a:p>
            <a:pPr>
              <a:buFont typeface="Wingdings" panose="05000000000000000000" pitchFamily="2" charset="2"/>
              <a:buChar char="Ø"/>
            </a:pPr>
            <a:r>
              <a:rPr lang="en-GB" sz="3600" dirty="0">
                <a:latin typeface="Arial Rounded MT Bold" panose="020F0704030504030204" pitchFamily="34" charset="0"/>
              </a:rPr>
              <a:t>How will this data, and its associated ‘transparency’ inform trade union strategies?</a:t>
            </a:r>
            <a:endParaRPr lang="en-GB" sz="3600" dirty="0"/>
          </a:p>
          <a:p>
            <a:pPr marL="514350" indent="-514350">
              <a:buFont typeface="+mj-lt"/>
              <a:buAutoNum type="arabicPeriod"/>
            </a:pPr>
            <a:endParaRPr lang="en-GB" dirty="0"/>
          </a:p>
          <a:p>
            <a:pPr marL="0" indent="0" algn="just">
              <a:lnSpc>
                <a:spcPct val="120000"/>
              </a:lnSpc>
              <a:buNone/>
            </a:pPr>
            <a:endParaRPr lang="en-GB" sz="9600" i="1" dirty="0">
              <a:latin typeface="Arial Rounded MT Bold" panose="020F0704030504030204" pitchFamily="34" charset="0"/>
            </a:endParaRPr>
          </a:p>
          <a:p>
            <a:pPr marL="0" indent="0">
              <a:lnSpc>
                <a:spcPct val="120000"/>
              </a:lnSpc>
              <a:buNone/>
            </a:pPr>
            <a:endParaRPr lang="en-GB" sz="9600" dirty="0">
              <a:latin typeface="Arial Rounded MT Bold" panose="020F0704030504030204" pitchFamily="34" charset="0"/>
            </a:endParaRPr>
          </a:p>
          <a:p>
            <a:pPr marL="0" indent="0">
              <a:buNone/>
            </a:pPr>
            <a:endParaRPr lang="en-GB" sz="11200" i="1" dirty="0">
              <a:latin typeface="Arial Rounded MT Bold" panose="020F0704030504030204" pitchFamily="34" charset="0"/>
            </a:endParaRPr>
          </a:p>
        </p:txBody>
      </p:sp>
    </p:spTree>
    <p:extLst>
      <p:ext uri="{BB962C8B-B14F-4D97-AF65-F5344CB8AC3E}">
        <p14:creationId xmlns:p14="http://schemas.microsoft.com/office/powerpoint/2010/main" val="97308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Arial Rounded MT Bold" panose="020F0704030504030204" pitchFamily="34" charset="0"/>
              </a:rPr>
              <a:t>Relevance?</a:t>
            </a:r>
          </a:p>
        </p:txBody>
      </p:sp>
      <p:sp>
        <p:nvSpPr>
          <p:cNvPr id="13" name="Content Placeholder 12"/>
          <p:cNvSpPr>
            <a:spLocks noGrp="1"/>
          </p:cNvSpPr>
          <p:nvPr>
            <p:ph sz="half" idx="2"/>
          </p:nvPr>
        </p:nvSpPr>
        <p:spPr>
          <a:xfrm>
            <a:off x="925551" y="1690688"/>
            <a:ext cx="10041932" cy="5011727"/>
          </a:xfrm>
        </p:spPr>
        <p:txBody>
          <a:bodyPr>
            <a:normAutofit fontScale="62500" lnSpcReduction="20000"/>
          </a:bodyPr>
          <a:lstStyle/>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Medium and large employers – public and private</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Effect from March / April 2017 and 12 month compliance window</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Potential use for trade unions in bargaining and others in promoting equality initiatives </a:t>
            </a:r>
            <a:r>
              <a:rPr lang="en-GB" sz="4800" dirty="0">
                <a:latin typeface="Arial Rounded MT Bold" panose="020F0704030504030204" pitchFamily="34" charset="0"/>
                <a:cs typeface="Arial" panose="020B0604020202020204" pitchFamily="34" charset="0"/>
                <a:hlinkClick r:id="rId2"/>
              </a:rPr>
              <a:t>https://gender-pay-gap.service.gov.uk/Viewing/search-results</a:t>
            </a:r>
            <a:endParaRPr lang="en-GB" sz="4800" dirty="0">
              <a:latin typeface="Arial Rounded MT Bold" panose="020F0704030504030204" pitchFamily="34" charset="0"/>
              <a:cs typeface="Arial" panose="020B0604020202020204" pitchFamily="34" charset="0"/>
            </a:endParaRP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Seeking to ‘bargain up’ or improve on legal minimum</a:t>
            </a:r>
          </a:p>
        </p:txBody>
      </p:sp>
    </p:spTree>
    <p:extLst>
      <p:ext uri="{BB962C8B-B14F-4D97-AF65-F5344CB8AC3E}">
        <p14:creationId xmlns:p14="http://schemas.microsoft.com/office/powerpoint/2010/main" val="10740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Arial Rounded MT Bold" panose="020F0704030504030204" pitchFamily="34" charset="0"/>
              </a:rPr>
              <a:t>Gender Pay Gap Reporting:</a:t>
            </a:r>
            <a:br>
              <a:rPr lang="en-GB" dirty="0">
                <a:solidFill>
                  <a:srgbClr val="C00000"/>
                </a:solidFill>
                <a:latin typeface="Arial Rounded MT Bold" panose="020F0704030504030204" pitchFamily="34" charset="0"/>
              </a:rPr>
            </a:br>
            <a:r>
              <a:rPr lang="en-GB" dirty="0">
                <a:solidFill>
                  <a:srgbClr val="C00000"/>
                </a:solidFill>
                <a:latin typeface="Arial Rounded MT Bold" panose="020F0704030504030204" pitchFamily="34" charset="0"/>
              </a:rPr>
              <a:t>Basic Position</a:t>
            </a:r>
          </a:p>
        </p:txBody>
      </p:sp>
      <p:sp>
        <p:nvSpPr>
          <p:cNvPr id="13" name="Content Placeholder 12"/>
          <p:cNvSpPr>
            <a:spLocks noGrp="1"/>
          </p:cNvSpPr>
          <p:nvPr>
            <p:ph sz="half" idx="2"/>
          </p:nvPr>
        </p:nvSpPr>
        <p:spPr>
          <a:xfrm>
            <a:off x="925551" y="1690688"/>
            <a:ext cx="10041932" cy="5011727"/>
          </a:xfrm>
        </p:spPr>
        <p:txBody>
          <a:bodyPr>
            <a:normAutofit fontScale="62500" lnSpcReduction="20000"/>
          </a:bodyPr>
          <a:lstStyle/>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The Equality Act 2010 (Gender Pay Gap Information) Regulations 2017</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Duty to publish annual information about pay</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Information is prescribed in regulations</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Must be signed off at a senior-level (not public)</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Publication is regulated. Must be ‘accessible’, published online, available 3 yrs.</a:t>
            </a:r>
          </a:p>
        </p:txBody>
      </p:sp>
    </p:spTree>
    <p:extLst>
      <p:ext uri="{BB962C8B-B14F-4D97-AF65-F5344CB8AC3E}">
        <p14:creationId xmlns:p14="http://schemas.microsoft.com/office/powerpoint/2010/main" val="16425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Arial Rounded MT Bold" panose="020F0704030504030204" pitchFamily="34" charset="0"/>
              </a:rPr>
              <a:t>Gender Pay Gap Reporting:</a:t>
            </a:r>
            <a:br>
              <a:rPr lang="en-GB" dirty="0">
                <a:solidFill>
                  <a:srgbClr val="C00000"/>
                </a:solidFill>
                <a:latin typeface="Arial Rounded MT Bold" panose="020F0704030504030204" pitchFamily="34" charset="0"/>
              </a:rPr>
            </a:br>
            <a:r>
              <a:rPr lang="en-GB" dirty="0">
                <a:solidFill>
                  <a:srgbClr val="C00000"/>
                </a:solidFill>
                <a:latin typeface="Arial Rounded MT Bold" panose="020F0704030504030204" pitchFamily="34" charset="0"/>
              </a:rPr>
              <a:t>Basic Position</a:t>
            </a:r>
          </a:p>
        </p:txBody>
      </p:sp>
      <p:sp>
        <p:nvSpPr>
          <p:cNvPr id="13" name="Content Placeholder 12"/>
          <p:cNvSpPr>
            <a:spLocks noGrp="1"/>
          </p:cNvSpPr>
          <p:nvPr>
            <p:ph sz="half" idx="2"/>
          </p:nvPr>
        </p:nvSpPr>
        <p:spPr>
          <a:xfrm>
            <a:off x="925551" y="1690688"/>
            <a:ext cx="10041932" cy="5011727"/>
          </a:xfrm>
        </p:spPr>
        <p:txBody>
          <a:bodyPr>
            <a:normAutofit fontScale="47500" lnSpcReduction="20000"/>
          </a:bodyPr>
          <a:lstStyle/>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How should numbers be counted? Headcount, meaning p/t worker = 1, but not including agency. Broad definition of employment (s.83 Equality Act) </a:t>
            </a:r>
            <a:r>
              <a:rPr lang="en-GB" sz="4800" dirty="0" err="1">
                <a:latin typeface="Arial Rounded MT Bold" panose="020F0704030504030204" pitchFamily="34" charset="0"/>
                <a:cs typeface="Arial" panose="020B0604020202020204" pitchFamily="34" charset="0"/>
              </a:rPr>
              <a:t>inc.</a:t>
            </a:r>
            <a:r>
              <a:rPr lang="en-GB" sz="4800" dirty="0">
                <a:latin typeface="Arial Rounded MT Bold" panose="020F0704030504030204" pitchFamily="34" charset="0"/>
                <a:cs typeface="Arial" panose="020B0604020202020204" pitchFamily="34" charset="0"/>
              </a:rPr>
              <a:t> worker and self-employed personal service.</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Focus is on basic pay and bonus pay before deductions</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Regulations 8 – 13 set out the differences by sex that must be reported on</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Failure to comply is unlawful and Equality and Human Rights Commission may take enforcement action</a:t>
            </a:r>
          </a:p>
          <a:p>
            <a:pPr>
              <a:lnSpc>
                <a:spcPct val="120000"/>
              </a:lnSpc>
              <a:spcBef>
                <a:spcPts val="0"/>
              </a:spcBef>
              <a:spcAft>
                <a:spcPts val="2000"/>
              </a:spcAft>
              <a:buFont typeface="Wingdings" panose="05000000000000000000" pitchFamily="2" charset="2"/>
              <a:buChar char="Ø"/>
            </a:pPr>
            <a:r>
              <a:rPr lang="en-GB" sz="4800" dirty="0">
                <a:latin typeface="Arial Rounded MT Bold" panose="020F0704030504030204" pitchFamily="34" charset="0"/>
                <a:cs typeface="Arial" panose="020B0604020202020204" pitchFamily="34" charset="0"/>
              </a:rPr>
              <a:t>Secretary of State required to ‘review’ the Regulations and report on their effectiveness.</a:t>
            </a:r>
          </a:p>
        </p:txBody>
      </p:sp>
    </p:spTree>
    <p:extLst>
      <p:ext uri="{BB962C8B-B14F-4D97-AF65-F5344CB8AC3E}">
        <p14:creationId xmlns:p14="http://schemas.microsoft.com/office/powerpoint/2010/main" val="5478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Rounded MT Bold" panose="020F0704030504030204" pitchFamily="34" charset="0"/>
              </a:rPr>
              <a:t>How is the ‘gender pay gap’ different from ‘equal pay’?</a:t>
            </a:r>
          </a:p>
        </p:txBody>
      </p:sp>
      <p:sp>
        <p:nvSpPr>
          <p:cNvPr id="3" name="Content Placeholder 2"/>
          <p:cNvSpPr>
            <a:spLocks noGrp="1"/>
          </p:cNvSpPr>
          <p:nvPr>
            <p:ph sz="half" idx="1"/>
          </p:nvPr>
        </p:nvSpPr>
        <p:spPr>
          <a:xfrm>
            <a:off x="925551" y="1775328"/>
            <a:ext cx="10858944" cy="5082671"/>
          </a:xfrm>
        </p:spPr>
        <p:txBody>
          <a:bodyPr>
            <a:normAutofit fontScale="92500" lnSpcReduction="20000"/>
          </a:bodyPr>
          <a:lstStyle/>
          <a:p>
            <a:r>
              <a:rPr lang="en-GB" dirty="0"/>
              <a:t>They are not the same </a:t>
            </a:r>
          </a:p>
          <a:p>
            <a:r>
              <a:rPr lang="en-GB" dirty="0"/>
              <a:t>Equal Pay is a well established and legally defined area.  It concerns men and women in same work, equivalent work and work of equal value, not ALL men and women but individuals, because the law is based upon individual comparison. </a:t>
            </a:r>
          </a:p>
          <a:p>
            <a:r>
              <a:rPr lang="en-GB" dirty="0"/>
              <a:t>Concerned with removing discrimination in the individual contractual relationships of individual women compared with individual men. </a:t>
            </a:r>
          </a:p>
          <a:p>
            <a:r>
              <a:rPr lang="en-GB" dirty="0"/>
              <a:t>Gender pay gap however is inherently collective – it is about all men and all women within an organisation. </a:t>
            </a:r>
          </a:p>
          <a:p>
            <a:r>
              <a:rPr lang="en-GB" dirty="0"/>
              <a:t>Multi-</a:t>
            </a:r>
            <a:r>
              <a:rPr lang="en-GB" dirty="0" err="1"/>
              <a:t>factoral</a:t>
            </a:r>
            <a:r>
              <a:rPr lang="en-GB" dirty="0"/>
              <a:t>, </a:t>
            </a:r>
          </a:p>
          <a:p>
            <a:r>
              <a:rPr lang="en-GB" dirty="0"/>
              <a:t>A picture of the real-life ‘difference’ but between the economic position of men and women in particular firms – and it is unhelpful because that picture is very unfocused, meaning that the reasons underlying the disparities may not be clear. </a:t>
            </a:r>
          </a:p>
          <a:p>
            <a:pPr marL="0" indent="0">
              <a:buNone/>
            </a:pPr>
            <a:endParaRPr lang="en-GB" sz="3600" dirty="0"/>
          </a:p>
          <a:p>
            <a:pPr marL="514350" indent="-514350">
              <a:buFont typeface="+mj-lt"/>
              <a:buAutoNum type="arabicPeriod"/>
            </a:pPr>
            <a:endParaRPr lang="en-GB" dirty="0"/>
          </a:p>
          <a:p>
            <a:pPr marL="0" indent="0" algn="just">
              <a:lnSpc>
                <a:spcPct val="120000"/>
              </a:lnSpc>
              <a:buNone/>
            </a:pPr>
            <a:endParaRPr lang="en-GB" sz="9600" i="1" dirty="0">
              <a:latin typeface="Arial Rounded MT Bold" panose="020F0704030504030204" pitchFamily="34" charset="0"/>
            </a:endParaRPr>
          </a:p>
          <a:p>
            <a:pPr marL="0" indent="0">
              <a:lnSpc>
                <a:spcPct val="120000"/>
              </a:lnSpc>
              <a:buNone/>
            </a:pPr>
            <a:endParaRPr lang="en-GB" sz="9600" dirty="0">
              <a:latin typeface="Arial Rounded MT Bold" panose="020F0704030504030204" pitchFamily="34" charset="0"/>
            </a:endParaRPr>
          </a:p>
          <a:p>
            <a:pPr marL="0" indent="0">
              <a:buNone/>
            </a:pPr>
            <a:endParaRPr lang="en-GB" sz="11200" i="1" dirty="0">
              <a:latin typeface="Arial Rounded MT Bold" panose="020F0704030504030204" pitchFamily="34" charset="0"/>
            </a:endParaRPr>
          </a:p>
        </p:txBody>
      </p:sp>
    </p:spTree>
    <p:extLst>
      <p:ext uri="{BB962C8B-B14F-4D97-AF65-F5344CB8AC3E}">
        <p14:creationId xmlns:p14="http://schemas.microsoft.com/office/powerpoint/2010/main" val="106595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Rounded MT Bold" panose="020F0704030504030204" pitchFamily="34" charset="0"/>
              </a:rPr>
              <a:t>What is the gender pay gap</a:t>
            </a:r>
          </a:p>
        </p:txBody>
      </p:sp>
      <p:sp>
        <p:nvSpPr>
          <p:cNvPr id="3" name="Content Placeholder 2"/>
          <p:cNvSpPr>
            <a:spLocks noGrp="1"/>
          </p:cNvSpPr>
          <p:nvPr>
            <p:ph sz="half" idx="1"/>
          </p:nvPr>
        </p:nvSpPr>
        <p:spPr>
          <a:xfrm>
            <a:off x="925551" y="1550020"/>
            <a:ext cx="10858944" cy="5307979"/>
          </a:xfrm>
        </p:spPr>
        <p:txBody>
          <a:bodyPr>
            <a:normAutofit/>
          </a:bodyPr>
          <a:lstStyle/>
          <a:p>
            <a:pPr>
              <a:buFont typeface="Wingdings" panose="05000000000000000000" pitchFamily="2" charset="2"/>
              <a:buChar char="Ø"/>
            </a:pPr>
            <a:r>
              <a:rPr lang="en-GB" dirty="0"/>
              <a:t>Under representation of men / women</a:t>
            </a:r>
          </a:p>
          <a:p>
            <a:pPr>
              <a:buFont typeface="Wingdings" panose="05000000000000000000" pitchFamily="2" charset="2"/>
              <a:buChar char="Ø"/>
            </a:pPr>
            <a:r>
              <a:rPr lang="en-GB" dirty="0"/>
              <a:t>‘Gendering’ hurts everyone, not ONLY about women’s disadvantage (male access to part-time work for example)</a:t>
            </a:r>
          </a:p>
          <a:p>
            <a:pPr>
              <a:buFont typeface="Wingdings" panose="05000000000000000000" pitchFamily="2" charset="2"/>
              <a:buChar char="Ø"/>
            </a:pPr>
            <a:r>
              <a:rPr lang="en-GB" dirty="0"/>
              <a:t>Largely about ‘care’ both paid and unpaid</a:t>
            </a:r>
          </a:p>
          <a:p>
            <a:pPr>
              <a:buFont typeface="Wingdings" panose="05000000000000000000" pitchFamily="2" charset="2"/>
              <a:buChar char="Ø"/>
            </a:pPr>
            <a:r>
              <a:rPr lang="en-GB" dirty="0"/>
              <a:t>Strongly correlated with age (40+) – particular focus for </a:t>
            </a:r>
            <a:r>
              <a:rPr lang="en-GB" dirty="0" err="1"/>
              <a:t>Acas</a:t>
            </a:r>
            <a:endParaRPr lang="en-GB" dirty="0"/>
          </a:p>
          <a:p>
            <a:pPr>
              <a:buFont typeface="Wingdings" panose="05000000000000000000" pitchFamily="2" charset="2"/>
              <a:buChar char="Ø"/>
            </a:pPr>
            <a:r>
              <a:rPr lang="en-GB" dirty="0"/>
              <a:t>A small gender pay gap does not necessarily mean there is no sex based undervaluing (ie in social care where everyone is poorly paid)</a:t>
            </a:r>
          </a:p>
          <a:p>
            <a:pPr>
              <a:buFont typeface="Wingdings" panose="05000000000000000000" pitchFamily="2" charset="2"/>
              <a:buChar char="Ø"/>
            </a:pPr>
            <a:r>
              <a:rPr lang="en-GB" dirty="0"/>
              <a:t>Training and career progression – gender-based silos?</a:t>
            </a:r>
          </a:p>
          <a:p>
            <a:pPr>
              <a:buFont typeface="Wingdings" panose="05000000000000000000" pitchFamily="2" charset="2"/>
              <a:buChar char="Ø"/>
            </a:pPr>
            <a:r>
              <a:rPr lang="en-GB" dirty="0"/>
              <a:t>Not a map route but a transparency measure – disguising other disadvantage?</a:t>
            </a:r>
          </a:p>
          <a:p>
            <a:pPr marL="0" indent="0" algn="just">
              <a:lnSpc>
                <a:spcPct val="120000"/>
              </a:lnSpc>
              <a:buNone/>
            </a:pPr>
            <a:endParaRPr lang="en-GB" sz="9600" i="1" dirty="0">
              <a:latin typeface="Arial Rounded MT Bold" panose="020F0704030504030204" pitchFamily="34" charset="0"/>
            </a:endParaRPr>
          </a:p>
          <a:p>
            <a:pPr marL="0" indent="0">
              <a:lnSpc>
                <a:spcPct val="120000"/>
              </a:lnSpc>
              <a:buNone/>
            </a:pPr>
            <a:endParaRPr lang="en-GB" sz="9600" dirty="0">
              <a:latin typeface="Arial Rounded MT Bold" panose="020F0704030504030204" pitchFamily="34" charset="0"/>
            </a:endParaRPr>
          </a:p>
          <a:p>
            <a:pPr marL="0" indent="0">
              <a:buNone/>
            </a:pPr>
            <a:endParaRPr lang="en-GB" sz="11200" i="1" dirty="0">
              <a:latin typeface="Arial Rounded MT Bold" panose="020F0704030504030204" pitchFamily="34" charset="0"/>
            </a:endParaRPr>
          </a:p>
        </p:txBody>
      </p:sp>
    </p:spTree>
    <p:extLst>
      <p:ext uri="{BB962C8B-B14F-4D97-AF65-F5344CB8AC3E}">
        <p14:creationId xmlns:p14="http://schemas.microsoft.com/office/powerpoint/2010/main" val="129795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Rounded MT Bold" panose="020F0704030504030204" pitchFamily="34" charset="0"/>
              </a:rPr>
              <a:t>The calculations required</a:t>
            </a:r>
          </a:p>
        </p:txBody>
      </p:sp>
      <p:sp>
        <p:nvSpPr>
          <p:cNvPr id="9" name="Content Placeholder 8">
            <a:extLst>
              <a:ext uri="{FF2B5EF4-FFF2-40B4-BE49-F238E27FC236}">
                <a16:creationId xmlns:a16="http://schemas.microsoft.com/office/drawing/2014/main" id="{C187F4AE-4FC3-4309-B8CB-C87DBDAD8256}"/>
              </a:ext>
            </a:extLst>
          </p:cNvPr>
          <p:cNvSpPr>
            <a:spLocks noGrp="1"/>
          </p:cNvSpPr>
          <p:nvPr>
            <p:ph sz="half" idx="1"/>
          </p:nvPr>
        </p:nvSpPr>
        <p:spPr>
          <a:xfrm>
            <a:off x="680225" y="1581755"/>
            <a:ext cx="10515599" cy="4921127"/>
          </a:xfrm>
        </p:spPr>
        <p:txBody>
          <a:bodyPr>
            <a:normAutofit lnSpcReduction="10000"/>
          </a:bodyPr>
          <a:lstStyle/>
          <a:p>
            <a:pPr marL="742950" indent="-742950">
              <a:buFont typeface="+mj-lt"/>
              <a:buAutoNum type="arabicPeriod"/>
            </a:pPr>
            <a:r>
              <a:rPr lang="en-GB" sz="4000" dirty="0"/>
              <a:t>Difference in </a:t>
            </a:r>
            <a:r>
              <a:rPr lang="en-GB" sz="4000" b="1" dirty="0"/>
              <a:t>mean </a:t>
            </a:r>
            <a:r>
              <a:rPr lang="en-GB" sz="4000" dirty="0"/>
              <a:t>hourly rate of pay</a:t>
            </a:r>
          </a:p>
          <a:p>
            <a:pPr marL="742950" indent="-742950">
              <a:buFont typeface="+mj-lt"/>
              <a:buAutoNum type="arabicPeriod"/>
            </a:pPr>
            <a:r>
              <a:rPr lang="en-GB" sz="4000" dirty="0"/>
              <a:t>Difference in </a:t>
            </a:r>
            <a:r>
              <a:rPr lang="en-GB" sz="4000" b="1" dirty="0"/>
              <a:t>median </a:t>
            </a:r>
            <a:r>
              <a:rPr lang="en-GB" sz="4000" dirty="0"/>
              <a:t>hourly rate of pay</a:t>
            </a:r>
          </a:p>
          <a:p>
            <a:pPr marL="742950" indent="-742950">
              <a:buFont typeface="+mj-lt"/>
              <a:buAutoNum type="arabicPeriod"/>
            </a:pPr>
            <a:r>
              <a:rPr lang="en-GB" sz="4000" dirty="0"/>
              <a:t>Difference in </a:t>
            </a:r>
            <a:r>
              <a:rPr lang="en-GB" sz="4000" b="1" dirty="0"/>
              <a:t>mean </a:t>
            </a:r>
            <a:r>
              <a:rPr lang="en-GB" sz="4000" dirty="0"/>
              <a:t>bonus pay</a:t>
            </a:r>
          </a:p>
          <a:p>
            <a:pPr marL="742950" indent="-742950">
              <a:buFont typeface="+mj-lt"/>
              <a:buAutoNum type="arabicPeriod"/>
            </a:pPr>
            <a:r>
              <a:rPr lang="en-GB" sz="4000" dirty="0"/>
              <a:t>Difference in </a:t>
            </a:r>
            <a:r>
              <a:rPr lang="en-GB" sz="4000" b="1" dirty="0"/>
              <a:t>median </a:t>
            </a:r>
            <a:r>
              <a:rPr lang="en-GB" sz="4000" dirty="0"/>
              <a:t>bonus pay</a:t>
            </a:r>
          </a:p>
          <a:p>
            <a:pPr marL="742950" indent="-742950">
              <a:buFont typeface="+mj-lt"/>
              <a:buAutoNum type="arabicPeriod"/>
            </a:pPr>
            <a:r>
              <a:rPr lang="en-GB" sz="4000" dirty="0"/>
              <a:t>Proportion of men and women in receipt of bonus pay</a:t>
            </a:r>
          </a:p>
          <a:p>
            <a:pPr marL="742950" indent="-742950">
              <a:buFont typeface="+mj-lt"/>
              <a:buAutoNum type="arabicPeriod"/>
            </a:pPr>
            <a:r>
              <a:rPr lang="en-GB" sz="4000" dirty="0"/>
              <a:t>Proportion of men and women according to quartile pay bands</a:t>
            </a:r>
          </a:p>
        </p:txBody>
      </p:sp>
    </p:spTree>
    <p:extLst>
      <p:ext uri="{BB962C8B-B14F-4D97-AF65-F5344CB8AC3E}">
        <p14:creationId xmlns:p14="http://schemas.microsoft.com/office/powerpoint/2010/main" val="372577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Rounded MT Bold" panose="020F0704030504030204" pitchFamily="34" charset="0"/>
              </a:rPr>
              <a:t>Where’s the story?</a:t>
            </a:r>
          </a:p>
        </p:txBody>
      </p:sp>
      <p:sp>
        <p:nvSpPr>
          <p:cNvPr id="3" name="Content Placeholder 2"/>
          <p:cNvSpPr>
            <a:spLocks noGrp="1"/>
          </p:cNvSpPr>
          <p:nvPr>
            <p:ph sz="half" idx="1"/>
          </p:nvPr>
        </p:nvSpPr>
        <p:spPr>
          <a:xfrm>
            <a:off x="925551" y="1775328"/>
            <a:ext cx="10858944" cy="5082671"/>
          </a:xfrm>
        </p:spPr>
        <p:txBody>
          <a:bodyPr>
            <a:normAutofit/>
          </a:bodyPr>
          <a:lstStyle/>
          <a:p>
            <a:pPr>
              <a:buFont typeface="Wingdings" panose="05000000000000000000" pitchFamily="2" charset="2"/>
              <a:buChar char="Ø"/>
            </a:pPr>
            <a:r>
              <a:rPr lang="en-GB" sz="3600" dirty="0" err="1">
                <a:latin typeface="Arial Rounded MT Bold" panose="020F0704030504030204" pitchFamily="34" charset="0"/>
              </a:rPr>
              <a:t>Acas</a:t>
            </a:r>
            <a:r>
              <a:rPr lang="en-GB" sz="3600" dirty="0">
                <a:latin typeface="Arial Rounded MT Bold" panose="020F0704030504030204" pitchFamily="34" charset="0"/>
              </a:rPr>
              <a:t> recommend a ‘narrative’</a:t>
            </a:r>
          </a:p>
          <a:p>
            <a:pPr>
              <a:buFont typeface="Wingdings" panose="05000000000000000000" pitchFamily="2" charset="2"/>
              <a:buChar char="Ø"/>
            </a:pPr>
            <a:r>
              <a:rPr lang="en-GB" sz="3600" dirty="0">
                <a:latin typeface="Arial Rounded MT Bold" panose="020F0704030504030204" pitchFamily="34" charset="0"/>
              </a:rPr>
              <a:t>A supporting statement</a:t>
            </a:r>
          </a:p>
          <a:p>
            <a:pPr>
              <a:buFont typeface="Wingdings" panose="05000000000000000000" pitchFamily="2" charset="2"/>
              <a:buChar char="Ø"/>
            </a:pPr>
            <a:r>
              <a:rPr lang="en-GB" sz="3600" dirty="0">
                <a:latin typeface="Arial Rounded MT Bold" panose="020F0704030504030204" pitchFamily="34" charset="0"/>
              </a:rPr>
              <a:t>The story lies in thinking about next steps – next year - the next generation</a:t>
            </a:r>
          </a:p>
          <a:p>
            <a:pPr>
              <a:buFont typeface="Wingdings" panose="05000000000000000000" pitchFamily="2" charset="2"/>
              <a:buChar char="Ø"/>
            </a:pPr>
            <a:r>
              <a:rPr lang="en-GB" sz="3600" dirty="0">
                <a:latin typeface="Arial Rounded MT Bold" panose="020F0704030504030204" pitchFamily="34" charset="0"/>
              </a:rPr>
              <a:t>To aid understanding</a:t>
            </a:r>
          </a:p>
          <a:p>
            <a:pPr>
              <a:buFont typeface="Wingdings" panose="05000000000000000000" pitchFamily="2" charset="2"/>
              <a:buChar char="Ø"/>
            </a:pPr>
            <a:r>
              <a:rPr lang="en-GB" sz="3600" dirty="0">
                <a:latin typeface="Arial Rounded MT Bold" panose="020F0704030504030204" pitchFamily="34" charset="0"/>
              </a:rPr>
              <a:t>Developing the evidence base</a:t>
            </a:r>
          </a:p>
          <a:p>
            <a:pPr>
              <a:buFont typeface="Wingdings" panose="05000000000000000000" pitchFamily="2" charset="2"/>
              <a:buChar char="Ø"/>
            </a:pPr>
            <a:r>
              <a:rPr lang="en-GB" sz="3600" dirty="0">
                <a:latin typeface="Arial Rounded MT Bold" panose="020F0704030504030204" pitchFamily="34" charset="0"/>
              </a:rPr>
              <a:t>Training, flexibility, positive action.</a:t>
            </a:r>
          </a:p>
          <a:p>
            <a:pPr>
              <a:buFont typeface="Wingdings" panose="05000000000000000000" pitchFamily="2" charset="2"/>
              <a:buChar char="Ø"/>
            </a:pPr>
            <a:endParaRPr lang="en-GB" sz="3600" dirty="0">
              <a:latin typeface="Arial Rounded MT Bold" panose="020F0704030504030204" pitchFamily="34" charset="0"/>
            </a:endParaRPr>
          </a:p>
          <a:p>
            <a:pPr marL="0" indent="0">
              <a:buNone/>
            </a:pPr>
            <a:endParaRPr lang="en-GB" sz="3600" dirty="0"/>
          </a:p>
          <a:p>
            <a:pPr marL="514350" indent="-514350">
              <a:buFont typeface="+mj-lt"/>
              <a:buAutoNum type="arabicPeriod"/>
            </a:pPr>
            <a:endParaRPr lang="en-GB" dirty="0"/>
          </a:p>
          <a:p>
            <a:pPr marL="0" indent="0" algn="just">
              <a:lnSpc>
                <a:spcPct val="120000"/>
              </a:lnSpc>
              <a:buNone/>
            </a:pPr>
            <a:endParaRPr lang="en-GB" sz="9600" i="1" dirty="0">
              <a:latin typeface="Arial Rounded MT Bold" panose="020F0704030504030204" pitchFamily="34" charset="0"/>
            </a:endParaRPr>
          </a:p>
          <a:p>
            <a:pPr marL="0" indent="0">
              <a:lnSpc>
                <a:spcPct val="120000"/>
              </a:lnSpc>
              <a:buNone/>
            </a:pPr>
            <a:endParaRPr lang="en-GB" sz="9600" dirty="0">
              <a:latin typeface="Arial Rounded MT Bold" panose="020F0704030504030204" pitchFamily="34" charset="0"/>
            </a:endParaRPr>
          </a:p>
          <a:p>
            <a:pPr marL="0" indent="0">
              <a:buNone/>
            </a:pPr>
            <a:endParaRPr lang="en-GB" sz="11200" i="1" dirty="0">
              <a:latin typeface="Arial Rounded MT Bold" panose="020F0704030504030204" pitchFamily="34" charset="0"/>
            </a:endParaRPr>
          </a:p>
        </p:txBody>
      </p:sp>
    </p:spTree>
    <p:extLst>
      <p:ext uri="{BB962C8B-B14F-4D97-AF65-F5344CB8AC3E}">
        <p14:creationId xmlns:p14="http://schemas.microsoft.com/office/powerpoint/2010/main" val="63749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Rounded MT Bold" panose="020F0704030504030204" pitchFamily="34" charset="0"/>
              </a:rPr>
              <a:t>What is the story?</a:t>
            </a:r>
          </a:p>
        </p:txBody>
      </p:sp>
      <p:sp>
        <p:nvSpPr>
          <p:cNvPr id="3" name="Content Placeholder 2"/>
          <p:cNvSpPr>
            <a:spLocks noGrp="1"/>
          </p:cNvSpPr>
          <p:nvPr>
            <p:ph sz="half" idx="1"/>
          </p:nvPr>
        </p:nvSpPr>
        <p:spPr>
          <a:xfrm>
            <a:off x="925551" y="1775328"/>
            <a:ext cx="10858944" cy="5082671"/>
          </a:xfrm>
        </p:spPr>
        <p:txBody>
          <a:bodyPr>
            <a:normAutofit/>
          </a:bodyPr>
          <a:lstStyle/>
          <a:p>
            <a:pPr>
              <a:buFont typeface="Wingdings" panose="05000000000000000000" pitchFamily="2" charset="2"/>
              <a:buChar char="Ø"/>
            </a:pPr>
            <a:r>
              <a:rPr lang="en-GB" sz="3600" dirty="0">
                <a:latin typeface="Arial Rounded MT Bold" panose="020F0704030504030204" pitchFamily="34" charset="0"/>
              </a:rPr>
              <a:t>Can the approach be extended from gender to other protected characteristics?</a:t>
            </a:r>
          </a:p>
          <a:p>
            <a:pPr>
              <a:buFont typeface="Wingdings" panose="05000000000000000000" pitchFamily="2" charset="2"/>
              <a:buChar char="Ø"/>
            </a:pPr>
            <a:r>
              <a:rPr lang="en-GB" sz="3600" dirty="0">
                <a:latin typeface="Arial Rounded MT Bold" panose="020F0704030504030204" pitchFamily="34" charset="0"/>
              </a:rPr>
              <a:t>The spur to action</a:t>
            </a:r>
          </a:p>
          <a:p>
            <a:pPr>
              <a:buFont typeface="Wingdings" panose="05000000000000000000" pitchFamily="2" charset="2"/>
              <a:buChar char="Ø"/>
            </a:pPr>
            <a:r>
              <a:rPr lang="en-GB" sz="3600" dirty="0">
                <a:latin typeface="Arial Rounded MT Bold" panose="020F0704030504030204" pitchFamily="34" charset="0"/>
              </a:rPr>
              <a:t>Which measures will take some time?</a:t>
            </a:r>
          </a:p>
          <a:p>
            <a:pPr>
              <a:buFont typeface="Wingdings" panose="05000000000000000000" pitchFamily="2" charset="2"/>
              <a:buChar char="Ø"/>
            </a:pPr>
            <a:r>
              <a:rPr lang="en-GB" sz="3600" dirty="0">
                <a:latin typeface="Arial Rounded MT Bold" panose="020F0704030504030204" pitchFamily="34" charset="0"/>
              </a:rPr>
              <a:t>Where are the successes?</a:t>
            </a:r>
          </a:p>
          <a:p>
            <a:pPr>
              <a:buFont typeface="Wingdings" panose="05000000000000000000" pitchFamily="2" charset="2"/>
              <a:buChar char="Ø"/>
            </a:pPr>
            <a:r>
              <a:rPr lang="en-GB" sz="3600" dirty="0">
                <a:latin typeface="Arial Rounded MT Bold" panose="020F0704030504030204" pitchFamily="34" charset="0"/>
              </a:rPr>
              <a:t>What are the business benefits?</a:t>
            </a:r>
          </a:p>
          <a:p>
            <a:pPr>
              <a:buFont typeface="Wingdings" panose="05000000000000000000" pitchFamily="2" charset="2"/>
              <a:buChar char="Ø"/>
            </a:pPr>
            <a:endParaRPr lang="en-GB" sz="3600" dirty="0">
              <a:latin typeface="Arial Rounded MT Bold" panose="020F0704030504030204" pitchFamily="34" charset="0"/>
            </a:endParaRPr>
          </a:p>
          <a:p>
            <a:pPr marL="0" indent="0">
              <a:buNone/>
            </a:pPr>
            <a:endParaRPr lang="en-GB" sz="3600" dirty="0"/>
          </a:p>
          <a:p>
            <a:pPr marL="514350" indent="-514350">
              <a:buFont typeface="+mj-lt"/>
              <a:buAutoNum type="arabicPeriod"/>
            </a:pPr>
            <a:endParaRPr lang="en-GB" dirty="0"/>
          </a:p>
          <a:p>
            <a:pPr marL="0" indent="0" algn="just">
              <a:lnSpc>
                <a:spcPct val="120000"/>
              </a:lnSpc>
              <a:buNone/>
            </a:pPr>
            <a:endParaRPr lang="en-GB" sz="9600" i="1" dirty="0">
              <a:latin typeface="Arial Rounded MT Bold" panose="020F0704030504030204" pitchFamily="34" charset="0"/>
            </a:endParaRPr>
          </a:p>
          <a:p>
            <a:pPr marL="0" indent="0">
              <a:lnSpc>
                <a:spcPct val="120000"/>
              </a:lnSpc>
              <a:buNone/>
            </a:pPr>
            <a:endParaRPr lang="en-GB" sz="9600" dirty="0">
              <a:latin typeface="Arial Rounded MT Bold" panose="020F0704030504030204" pitchFamily="34" charset="0"/>
            </a:endParaRPr>
          </a:p>
          <a:p>
            <a:pPr marL="0" indent="0">
              <a:buNone/>
            </a:pPr>
            <a:endParaRPr lang="en-GB" sz="11200" i="1" dirty="0">
              <a:latin typeface="Arial Rounded MT Bold" panose="020F0704030504030204" pitchFamily="34" charset="0"/>
            </a:endParaRPr>
          </a:p>
        </p:txBody>
      </p:sp>
    </p:spTree>
    <p:extLst>
      <p:ext uri="{BB962C8B-B14F-4D97-AF65-F5344CB8AC3E}">
        <p14:creationId xmlns:p14="http://schemas.microsoft.com/office/powerpoint/2010/main" val="320061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676</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Wingdings</vt:lpstr>
      <vt:lpstr>Arial Rounded MT Bold</vt:lpstr>
      <vt:lpstr>Calibri Light</vt:lpstr>
      <vt:lpstr>Arial</vt:lpstr>
      <vt:lpstr>Calibri</vt:lpstr>
      <vt:lpstr>Office Theme</vt:lpstr>
      <vt:lpstr>PowerPoint Presentation</vt:lpstr>
      <vt:lpstr>Relevance?</vt:lpstr>
      <vt:lpstr>Gender Pay Gap Reporting: Basic Position</vt:lpstr>
      <vt:lpstr>Gender Pay Gap Reporting: Basic Position</vt:lpstr>
      <vt:lpstr>How is the ‘gender pay gap’ different from ‘equal pay’?</vt:lpstr>
      <vt:lpstr>What is the gender pay gap</vt:lpstr>
      <vt:lpstr>The calculations required</vt:lpstr>
      <vt:lpstr>Where’s the story?</vt:lpstr>
      <vt:lpstr>What is the story?</vt:lpstr>
      <vt:lpstr>What is the point?</vt:lpstr>
    </vt:vector>
  </TitlesOfParts>
  <Company>Cardiff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Hayes</dc:creator>
  <cp:lastModifiedBy>James Harrison</cp:lastModifiedBy>
  <cp:revision>69</cp:revision>
  <cp:lastPrinted>2017-10-18T06:08:14Z</cp:lastPrinted>
  <dcterms:created xsi:type="dcterms:W3CDTF">2017-09-30T13:48:09Z</dcterms:created>
  <dcterms:modified xsi:type="dcterms:W3CDTF">2017-10-27T12:23:22Z</dcterms:modified>
</cp:coreProperties>
</file>